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0" r:id="rId3"/>
    <p:sldId id="269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6" r:id="rId14"/>
    <p:sldId id="265" r:id="rId15"/>
    <p:sldId id="267" r:id="rId16"/>
    <p:sldId id="268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a Isaksson" initials="EI" lastIdx="1" clrIdx="0">
    <p:extLst>
      <p:ext uri="{19B8F6BF-5375-455C-9EA6-DF929625EA0E}">
        <p15:presenceInfo xmlns:p15="http://schemas.microsoft.com/office/powerpoint/2012/main" userId="S::eva.isaksson@regionstockholm.se::591e5e68-f8b0-4c27-bb2b-af0a4498242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7B"/>
    <a:srgbClr val="BBD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2-28T11:22:03.082" idx="1">
    <p:pos x="7680" y="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EC23558-14CC-4CAE-A6A0-4A30A16879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7469" y="4080148"/>
            <a:ext cx="11331931" cy="590931"/>
          </a:xfrm>
        </p:spPr>
        <p:txBody>
          <a:bodyPr wrap="square">
            <a:spAutoFit/>
          </a:bodyPr>
          <a:lstStyle>
            <a:lvl1pPr marL="0" indent="0" algn="l">
              <a:spcBef>
                <a:spcPts val="60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  <a:br>
              <a:rPr lang="sv-SE" dirty="0"/>
            </a:br>
            <a:r>
              <a:rPr lang="sv-SE" dirty="0"/>
              <a:t>20xx-xx-xx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3085" y="2485737"/>
            <a:ext cx="11356315" cy="1440000"/>
          </a:xfrm>
        </p:spPr>
        <p:txBody>
          <a:bodyPr anchor="b" anchorCtr="0">
            <a:noAutofit/>
          </a:bodyPr>
          <a:lstStyle>
            <a:lvl1pPr algn="l">
              <a:defRPr sz="4400"/>
            </a:lvl1pPr>
          </a:lstStyle>
          <a:p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95695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bild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tshållare för bild 21">
            <a:extLst>
              <a:ext uri="{FF2B5EF4-FFF2-40B4-BE49-F238E27FC236}">
                <a16:creationId xmlns:a16="http://schemas.microsoft.com/office/drawing/2014/main" id="{4F48B7E4-22DD-48EA-B017-137311102F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320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EC23558-14CC-4CAE-A6A0-4A30A16879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1010" y="4080144"/>
            <a:ext cx="7076855" cy="590931"/>
          </a:xfrm>
        </p:spPr>
        <p:txBody>
          <a:bodyPr>
            <a:spAutoFit/>
          </a:bodyPr>
          <a:lstStyle>
            <a:lvl1pPr marL="0" indent="0" algn="l">
              <a:spcBef>
                <a:spcPts val="60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  <a:br>
              <a:rPr lang="sv-SE" dirty="0"/>
            </a:br>
            <a:r>
              <a:rPr lang="sv-SE" dirty="0"/>
              <a:t>20xx-xx-xx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41011" y="2485737"/>
            <a:ext cx="7076856" cy="1440000"/>
          </a:xfrm>
        </p:spPr>
        <p:txBody>
          <a:bodyPr anchor="b" anchorCtr="0">
            <a:noAutofit/>
          </a:bodyPr>
          <a:lstStyle>
            <a:lvl1pPr algn="l">
              <a:defRPr sz="44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7D6E3404-0FB8-45E2-982C-D030D7939F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368" y="6044400"/>
            <a:ext cx="2880000" cy="6984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9A236B7-A93B-44CF-9166-0FDD7A228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8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sida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E4882DF8-B898-441D-8173-180E89C0B1B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67915" y="0"/>
            <a:ext cx="4320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     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 descr="Region Stockholm logotyp.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2309" y="2735900"/>
            <a:ext cx="7191868" cy="1440000"/>
          </a:xfrm>
        </p:spPr>
        <p:txBody>
          <a:bodyPr anchor="t" anchorCtr="0">
            <a:noAutofit/>
          </a:bodyPr>
          <a:lstStyle>
            <a:lvl1pPr algn="l">
              <a:defRPr sz="44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ACAA9AF7-5385-4836-9E04-8D5CAE50A6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60000" y="6462000"/>
            <a:ext cx="1440000" cy="1440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59037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vå delar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tshållare för bild 21">
            <a:extLst>
              <a:ext uri="{FF2B5EF4-FFF2-40B4-BE49-F238E27FC236}">
                <a16:creationId xmlns:a16="http://schemas.microsoft.com/office/drawing/2014/main" id="{4F48B7E4-22DD-48EA-B017-137311102F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4800" cy="6858000"/>
          </a:xfrm>
        </p:spPr>
        <p:txBody>
          <a:bodyPr/>
          <a:lstStyle>
            <a:lvl1pPr marL="0" indent="0" algn="ctr">
              <a:spcBef>
                <a:spcPts val="2400"/>
              </a:spcBef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EC23558-14CC-4CAE-A6A0-4A30A16879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04317" y="2579909"/>
            <a:ext cx="5195683" cy="376820"/>
          </a:xfrm>
        </p:spPr>
        <p:txBody>
          <a:bodyPr wrap="square" tIns="108000">
            <a:spAutoFit/>
          </a:bodyPr>
          <a:lstStyle>
            <a:lvl1pPr marL="0" indent="0" algn="l">
              <a:spcBef>
                <a:spcPts val="60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04317" y="1709361"/>
            <a:ext cx="5196616" cy="764898"/>
          </a:xfrm>
        </p:spPr>
        <p:txBody>
          <a:bodyPr anchor="b" anchorCtr="0">
            <a:noAutofit/>
          </a:bodyPr>
          <a:lstStyle>
            <a:lvl1pPr algn="l">
              <a:defRPr sz="26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4" name="Platshållare för text 9">
            <a:extLst>
              <a:ext uri="{FF2B5EF4-FFF2-40B4-BE49-F238E27FC236}">
                <a16:creationId xmlns:a16="http://schemas.microsoft.com/office/drawing/2014/main" id="{69F9819F-09B2-43EC-B8B1-38CCF811C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60000" y="6462000"/>
            <a:ext cx="1440000" cy="1440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  <p:sp>
        <p:nvSpPr>
          <p:cNvPr id="19" name="Platshållare för text 10">
            <a:extLst>
              <a:ext uri="{FF2B5EF4-FFF2-40B4-BE49-F238E27FC236}">
                <a16:creationId xmlns:a16="http://schemas.microsoft.com/office/drawing/2014/main" id="{EC065D9B-7555-4F67-A354-532E8646DB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368" y="6044400"/>
            <a:ext cx="2880000" cy="6984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172121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platta o 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F71F7F14-2256-40F0-8170-A99DA0DB375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2017" y="0"/>
            <a:ext cx="6094800" cy="685800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4546CDBA-C113-402E-9D38-062390101D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429968"/>
            <a:ext cx="7199313" cy="789548"/>
          </a:xfrm>
          <a:solidFill>
            <a:srgbClr val="BBD5CC"/>
          </a:solidFill>
          <a:ln>
            <a:noFill/>
          </a:ln>
        </p:spPr>
        <p:txBody>
          <a:bodyPr lIns="504000" tIns="108000" rIns="504000" bIns="108000">
            <a:sp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Underrubrik</a:t>
            </a:r>
          </a:p>
          <a:p>
            <a:pPr lvl="0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0000" y="1513704"/>
            <a:ext cx="7200000" cy="924878"/>
          </a:xfrm>
          <a:solidFill>
            <a:srgbClr val="BBD5CC"/>
          </a:solidFill>
          <a:ln>
            <a:noFill/>
          </a:ln>
        </p:spPr>
        <p:txBody>
          <a:bodyPr lIns="504000" tIns="648000" rIns="504000" anchor="b" anchorCtr="0">
            <a:noAutofit/>
          </a:bodyPr>
          <a:lstStyle>
            <a:lvl1pPr algn="l">
              <a:defRPr sz="28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743D27-C79B-4A15-B926-64D5D7BD72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60000" y="6462000"/>
            <a:ext cx="1440000" cy="1440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61747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extplatta o 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A20A0CFC-E923-4DED-92DC-1DBB5771B3B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4800" cy="685800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4546CDBA-C113-402E-9D38-062390101D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77600" y="2506369"/>
            <a:ext cx="7199313" cy="439709"/>
          </a:xfrm>
          <a:solidFill>
            <a:srgbClr val="00827B"/>
          </a:solidFill>
        </p:spPr>
        <p:txBody>
          <a:bodyPr lIns="504000" tIns="108000" rIns="504000" bIns="108000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Underrubrik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7600" y="1600200"/>
            <a:ext cx="7200000" cy="927435"/>
          </a:xfrm>
          <a:solidFill>
            <a:srgbClr val="00827B"/>
          </a:solidFill>
        </p:spPr>
        <p:txBody>
          <a:bodyPr lIns="504000" tIns="648000" rIns="504000" anchor="b" anchorCtr="0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4" name="Platshållare för text 10">
            <a:extLst>
              <a:ext uri="{FF2B5EF4-FFF2-40B4-BE49-F238E27FC236}">
                <a16:creationId xmlns:a16="http://schemas.microsoft.com/office/drawing/2014/main" id="{03DDEEA7-32C5-46A5-9D87-7AD097031C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9368" y="6044400"/>
            <a:ext cx="2880000" cy="6984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C9B50EE-6DEF-4A53-8D78-DB70DC32F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9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S logotyp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E4882DF8-B898-441D-8173-180E89C0B1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00" y="0"/>
            <a:ext cx="6094800" cy="6858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pic>
        <p:nvPicPr>
          <p:cNvPr id="12" name="Bildobjekt 11" descr="Danderyds Sjukhus logotyp. Stor">
            <a:extLst>
              <a:ext uri="{FF2B5EF4-FFF2-40B4-BE49-F238E27FC236}">
                <a16:creationId xmlns:a16="http://schemas.microsoft.com/office/drawing/2014/main" id="{6FA72427-8A86-49FC-8CD9-65FBFEB84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819" y="2278946"/>
            <a:ext cx="2880000" cy="2300107"/>
          </a:xfrm>
          <a:prstGeom prst="rect">
            <a:avLst/>
          </a:prstGeom>
        </p:spPr>
      </p:pic>
      <p:sp>
        <p:nvSpPr>
          <p:cNvPr id="17" name="textruta 16" hidden="1">
            <a:extLst>
              <a:ext uri="{FF2B5EF4-FFF2-40B4-BE49-F238E27FC236}">
                <a16:creationId xmlns:a16="http://schemas.microsoft.com/office/drawing/2014/main" id="{40C15FB0-095B-4937-8597-F0D6599A84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9152709" y="278674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Bild och stor logotyp 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8858C0A-25C9-4130-9AFB-E4AFDD140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4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S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pic>
        <p:nvPicPr>
          <p:cNvPr id="12" name="Bildobjekt 11" descr="Danderyds Sjukhus stor logotyp.">
            <a:extLst>
              <a:ext uri="{FF2B5EF4-FFF2-40B4-BE49-F238E27FC236}">
                <a16:creationId xmlns:a16="http://schemas.microsoft.com/office/drawing/2014/main" id="{6FA72427-8A86-49FC-8CD9-65FBFEB84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000" y="1991436"/>
            <a:ext cx="3600000" cy="2875127"/>
          </a:xfrm>
          <a:prstGeom prst="rect">
            <a:avLst/>
          </a:prstGeom>
        </p:spPr>
      </p:pic>
      <p:sp>
        <p:nvSpPr>
          <p:cNvPr id="2" name="textruta 1" hidden="1">
            <a:extLst>
              <a:ext uri="{FF2B5EF4-FFF2-40B4-BE49-F238E27FC236}">
                <a16:creationId xmlns:a16="http://schemas.microsoft.com/office/drawing/2014/main" id="{C6053720-3786-44A2-82FB-BB1CBCF272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9152709" y="27867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Stor logotyp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512395D-7174-4DE6-8DC1-D44FC938C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8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024379C-4C27-4CEF-AF73-9C2B0D9A0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01A1E5F-B358-4E21-93F4-EC36B98C9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D2D1313-7106-44EF-8628-F7CE7AF39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E634CB-09E1-4D2B-BD6E-73EC7784E3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601" y="1825625"/>
            <a:ext cx="11354189" cy="41986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här för att ändra format på bakgrundstexten 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A9AE966-E9E7-44C5-A0E8-ADE39AF6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1319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2CECEA9-9EBE-492A-AA89-B8D8C059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D3B1790-44E3-4C29-A339-34A7FE374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780B635-D1F4-4C4B-983E-29DAFE2F3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1AFC0E4-5E5D-4158-A8DB-EB36F4B0A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74197" cy="417714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01580E-4837-43C6-9045-A607D0A6E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5600" y="1825625"/>
            <a:ext cx="5674200" cy="417714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3488F4E-A284-4D7A-8BEC-5568080EB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99935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70F2674-A1C7-4555-8046-5AC807C3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5275C4C-4097-4403-BB1C-6D0892068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6938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C37105-5318-47B9-BAB6-F0B4B837A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 anchorCtr="0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AFD6B3C-45D7-493F-ADE3-AA2FDB010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2"/>
            <a:ext cx="10515600" cy="14348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D2733A-C72A-49B9-B187-19F27D6D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6DBC98-65DE-49BC-9EBD-178821758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D43C659-44EE-4519-B51C-23245B535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8843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50DA2C-DA83-430D-8841-EE01894CC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DF01E3-06A4-4D5E-B693-EE9D51D62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6123"/>
            <a:ext cx="5157787" cy="7689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AEAACD1-713C-4B83-9737-7BB326112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192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F56ADD1-298A-4152-94AF-8A77193661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6123"/>
            <a:ext cx="5183188" cy="76895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9C69CC5-993D-4B6E-A727-982FE83B16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192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1FCD368-B0E1-4F57-B08B-7D904C1A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B1CB6A4-2D69-4314-BA68-E5A1ED30A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D3B3D30-2C05-4B4D-B5E4-941FF8E1F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1001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8DCBBC-12BD-45DC-9409-1F85A1009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8DCF249-DD58-4E77-8933-E724C6FD9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C88AED8-4FBD-46B3-90E9-1645717C4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7C9E6EF-DA3A-415F-BC7E-72620B378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4615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17D8FE-482B-4DC6-8BF1-B5FE06492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BABFF9-649D-4120-BE37-186CFE21D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0368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AE9B202-7FDF-48D3-82F8-12F4A296BD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9668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A189332-4091-4696-B240-CAB61C170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EA001E0-DECC-44CD-83ED-31013C87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A3D1866-BB63-42E7-8228-891549DA2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8482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E643E4-4213-4177-8149-B30DE3CD7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94152EF-F97F-479F-8E4B-C80AB17D4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036857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3B807E6-88B2-41A7-951A-65CCC7C4D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9668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82259E9-BE99-4D4F-96B9-D9F329FEB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2022-02-28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4BF85AA-48C8-49DA-8759-B1559A07B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E3BDE1-8F31-44FE-A4A0-A2072F13E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758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6B881C-3DD6-4365-8B58-9B9BB4050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7877D55-85D8-403C-AF6D-4499EEF6FD4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942082B-E3E5-4FEC-86F3-5716477B0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CBB502-C74C-499F-9F70-28FD79519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D7052F8-E09D-42CF-8C88-B2B9B249EDC7}" type="datetimeFigureOut">
              <a:rPr lang="sv-SE" smtClean="0"/>
              <a:pPr/>
              <a:t>2022-02-28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FEC6281-4A57-43DE-9E4E-CC7B0F28D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5601" y="1825625"/>
            <a:ext cx="11354189" cy="1456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2FE6135-89B1-4772-821E-954D679F1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01" y="365125"/>
            <a:ext cx="11354192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541AF54-AA41-43E9-9991-81BCA073142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3" y="6043630"/>
            <a:ext cx="2880000" cy="697713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441C970F-A461-4E24-BEFD-EB5BE98DAA8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853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62" r:id="rId9"/>
    <p:sldLayoutId id="2147483664" r:id="rId10"/>
    <p:sldLayoutId id="2147483667" r:id="rId11"/>
    <p:sldLayoutId id="2147483663" r:id="rId12"/>
    <p:sldLayoutId id="2147483665" r:id="rId13"/>
    <p:sldLayoutId id="2147483666" r:id="rId14"/>
    <p:sldLayoutId id="2147483668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ki.s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A926D6B-46F3-4B39-8269-B995A702E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655" y="1101605"/>
            <a:ext cx="6610690" cy="465478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A0B89F3-428D-4565-B102-E1426982E7BD}"/>
              </a:ext>
            </a:extLst>
          </p:cNvPr>
          <p:cNvSpPr txBox="1"/>
          <p:nvPr/>
        </p:nvSpPr>
        <p:spPr>
          <a:xfrm>
            <a:off x="8124496" y="4750677"/>
            <a:ext cx="35734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0" i="0" dirty="0">
                <a:solidFill>
                  <a:srgbClr val="FF0000"/>
                </a:solidFill>
                <a:effectLst/>
                <a:latin typeface="Lato" panose="020F0502020204030203" pitchFamily="34" charset="0"/>
              </a:rPr>
              <a:t>Du kan kopiera denna</a:t>
            </a:r>
          </a:p>
          <a:p>
            <a:r>
              <a:rPr lang="sv-SE" b="0" i="0" dirty="0">
                <a:solidFill>
                  <a:srgbClr val="FF0000"/>
                </a:solidFill>
                <a:effectLst/>
                <a:latin typeface="Lato" panose="020F0502020204030203" pitchFamily="34" charset="0"/>
              </a:rPr>
              <a:t> länk och klistra i </a:t>
            </a:r>
            <a:r>
              <a:rPr lang="sv-SE" b="0" i="0" dirty="0" err="1">
                <a:solidFill>
                  <a:srgbClr val="FF0000"/>
                </a:solidFill>
                <a:effectLst/>
                <a:latin typeface="Lato" panose="020F0502020204030203" pitchFamily="34" charset="0"/>
              </a:rPr>
              <a:t>i</a:t>
            </a:r>
            <a:r>
              <a:rPr lang="sv-SE" b="0" i="0" dirty="0">
                <a:solidFill>
                  <a:srgbClr val="FF0000"/>
                </a:solidFill>
                <a:effectLst/>
                <a:latin typeface="Lato" panose="020F0502020204030203" pitchFamily="34" charset="0"/>
              </a:rPr>
              <a:t> din webbläsare</a:t>
            </a:r>
          </a:p>
          <a:p>
            <a:r>
              <a:rPr lang="sv-SE" b="0" i="0" u="sng" dirty="0">
                <a:solidFill>
                  <a:srgbClr val="0E6EC3"/>
                </a:solidFill>
                <a:effectLst/>
                <a:latin typeface="Lato" panose="020F0502020204030203" pitchFamily="34" charset="0"/>
                <a:hlinkClick r:id="rId3"/>
              </a:rPr>
              <a:t>https://redcap.ki.se</a:t>
            </a:r>
            <a:r>
              <a:rPr lang="sv-SE" b="0" i="0" dirty="0">
                <a:solidFill>
                  <a:srgbClr val="464646"/>
                </a:solidFill>
                <a:effectLst/>
                <a:latin typeface="Lato" panose="020F0502020204030203" pitchFamily="34" charset="0"/>
              </a:rPr>
              <a:t> </a:t>
            </a:r>
            <a:endParaRPr lang="sv-SE" dirty="0"/>
          </a:p>
          <a:p>
            <a:pPr algn="l"/>
            <a:endParaRPr lang="sv-SE" dirty="0" err="1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906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BCE585F0-A63C-4FE5-94EC-7D8C42D5B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A8D9D7A0-CEC7-4CBF-8B80-3A791EC7FF4A}"/>
              </a:ext>
            </a:extLst>
          </p:cNvPr>
          <p:cNvSpPr txBox="1"/>
          <p:nvPr/>
        </p:nvSpPr>
        <p:spPr>
          <a:xfrm>
            <a:off x="8061434" y="2417379"/>
            <a:ext cx="37240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Det ska stå </a:t>
            </a:r>
            <a:r>
              <a:rPr lang="sv-SE" dirty="0" err="1">
                <a:solidFill>
                  <a:srgbClr val="FF0000"/>
                </a:solidFill>
              </a:rPr>
              <a:t>eduID</a:t>
            </a:r>
            <a:r>
              <a:rPr lang="sv-SE" dirty="0">
                <a:solidFill>
                  <a:srgbClr val="FF0000"/>
                </a:solidFill>
              </a:rPr>
              <a:t> Sweden här,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om det står något annat så byt via</a:t>
            </a:r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l"/>
            <a:r>
              <a:rPr lang="sv-SE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Add</a:t>
            </a:r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 or Change institution</a:t>
            </a:r>
          </a:p>
        </p:txBody>
      </p:sp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8211B696-C59C-41AA-AFFC-01BE1C4469B1}"/>
              </a:ext>
            </a:extLst>
          </p:cNvPr>
          <p:cNvCxnSpPr>
            <a:cxnSpLocks/>
          </p:cNvCxnSpPr>
          <p:nvPr/>
        </p:nvCxnSpPr>
        <p:spPr>
          <a:xfrm flipH="1">
            <a:off x="7062952" y="3184634"/>
            <a:ext cx="84082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636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BDBABB0-10D6-42D7-A896-6EB511C54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4" y="0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1B388CB-28CD-4B26-988C-7063EFA0E492}"/>
              </a:ext>
            </a:extLst>
          </p:cNvPr>
          <p:cNvSpPr txBox="1"/>
          <p:nvPr/>
        </p:nvSpPr>
        <p:spPr>
          <a:xfrm>
            <a:off x="7041931" y="2967334"/>
            <a:ext cx="40446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Fyll i den mail du använde när du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registrerade dig och ditt lösenord du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då fick eller senare har ändrat till själv</a:t>
            </a:r>
          </a:p>
        </p:txBody>
      </p:sp>
    </p:spTree>
    <p:extLst>
      <p:ext uri="{BB962C8B-B14F-4D97-AF65-F5344CB8AC3E}">
        <p14:creationId xmlns:p14="http://schemas.microsoft.com/office/powerpoint/2010/main" val="2881832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A8B82FD-47A8-4B83-8D95-0081C2F6F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7" name="Rak pilkoppling 6">
            <a:extLst>
              <a:ext uri="{FF2B5EF4-FFF2-40B4-BE49-F238E27FC236}">
                <a16:creationId xmlns:a16="http://schemas.microsoft.com/office/drawing/2014/main" id="{4F95AF1E-3A12-41ED-939A-D8FBEB60767C}"/>
              </a:ext>
            </a:extLst>
          </p:cNvPr>
          <p:cNvCxnSpPr>
            <a:cxnSpLocks/>
          </p:cNvCxnSpPr>
          <p:nvPr/>
        </p:nvCxnSpPr>
        <p:spPr>
          <a:xfrm flipH="1" flipV="1">
            <a:off x="2343808" y="1019504"/>
            <a:ext cx="704192" cy="51500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638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F01BA5E-2F25-44C7-B617-14239B724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9" name="Rak pilkoppling 8">
            <a:extLst>
              <a:ext uri="{FF2B5EF4-FFF2-40B4-BE49-F238E27FC236}">
                <a16:creationId xmlns:a16="http://schemas.microsoft.com/office/drawing/2014/main" id="{0CCE60D4-81C7-4880-8D69-C6638CE9A4A5}"/>
              </a:ext>
            </a:extLst>
          </p:cNvPr>
          <p:cNvCxnSpPr>
            <a:cxnSpLocks/>
          </p:cNvCxnSpPr>
          <p:nvPr/>
        </p:nvCxnSpPr>
        <p:spPr>
          <a:xfrm flipH="1" flipV="1">
            <a:off x="2606567" y="2785241"/>
            <a:ext cx="788274" cy="7882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32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2FB04FD-0015-49E0-A429-16ABAB24E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5" name="Rak pilkoppling 4">
            <a:extLst>
              <a:ext uri="{FF2B5EF4-FFF2-40B4-BE49-F238E27FC236}">
                <a16:creationId xmlns:a16="http://schemas.microsoft.com/office/drawing/2014/main" id="{BEA6CE43-CB31-432F-A0E7-6A1E44D02031}"/>
              </a:ext>
            </a:extLst>
          </p:cNvPr>
          <p:cNvCxnSpPr>
            <a:cxnSpLocks/>
          </p:cNvCxnSpPr>
          <p:nvPr/>
        </p:nvCxnSpPr>
        <p:spPr>
          <a:xfrm flipH="1" flipV="1">
            <a:off x="1450428" y="3492061"/>
            <a:ext cx="1061544" cy="6279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341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1D7A9B0-8BF0-4CCE-BFF9-F8038626E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38" y="176048"/>
            <a:ext cx="12192000" cy="6857999"/>
          </a:xfrm>
          <a:prstGeom prst="rect">
            <a:avLst/>
          </a:prstGeom>
        </p:spPr>
      </p:pic>
      <p:cxnSp>
        <p:nvCxnSpPr>
          <p:cNvPr id="5" name="Rak pilkoppling 4">
            <a:extLst>
              <a:ext uri="{FF2B5EF4-FFF2-40B4-BE49-F238E27FC236}">
                <a16:creationId xmlns:a16="http://schemas.microsoft.com/office/drawing/2014/main" id="{F80127B6-1F77-4204-B404-393BD7DDC37B}"/>
              </a:ext>
            </a:extLst>
          </p:cNvPr>
          <p:cNvCxnSpPr>
            <a:cxnSpLocks/>
          </p:cNvCxnSpPr>
          <p:nvPr/>
        </p:nvCxnSpPr>
        <p:spPr>
          <a:xfrm flipH="1" flipV="1">
            <a:off x="8135007" y="3605048"/>
            <a:ext cx="1902372" cy="2732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53484DD4-3E1E-4015-A063-5C09E103E5D1}"/>
              </a:ext>
            </a:extLst>
          </p:cNvPr>
          <p:cNvSpPr txBox="1"/>
          <p:nvPr/>
        </p:nvSpPr>
        <p:spPr>
          <a:xfrm>
            <a:off x="10131972" y="3615558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Klicka på den</a:t>
            </a:r>
          </a:p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 gröna knappen </a:t>
            </a:r>
          </a:p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för att lägga in en </a:t>
            </a:r>
          </a:p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ny patient</a:t>
            </a:r>
          </a:p>
        </p:txBody>
      </p:sp>
    </p:spTree>
    <p:extLst>
      <p:ext uri="{BB962C8B-B14F-4D97-AF65-F5344CB8AC3E}">
        <p14:creationId xmlns:p14="http://schemas.microsoft.com/office/powerpoint/2010/main" val="4135833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11C0CDD-9799-4922-9CE1-40509E5CF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186"/>
            <a:ext cx="12192000" cy="6857999"/>
          </a:xfrm>
          <a:prstGeom prst="rect">
            <a:avLst/>
          </a:prstGeom>
        </p:spPr>
      </p:pic>
      <p:cxnSp>
        <p:nvCxnSpPr>
          <p:cNvPr id="5" name="Rak pilkoppling 4">
            <a:extLst>
              <a:ext uri="{FF2B5EF4-FFF2-40B4-BE49-F238E27FC236}">
                <a16:creationId xmlns:a16="http://schemas.microsoft.com/office/drawing/2014/main" id="{B89ED56A-D4EC-4406-BC0C-D1CABCD15846}"/>
              </a:ext>
            </a:extLst>
          </p:cNvPr>
          <p:cNvCxnSpPr>
            <a:cxnSpLocks/>
          </p:cNvCxnSpPr>
          <p:nvPr/>
        </p:nvCxnSpPr>
        <p:spPr>
          <a:xfrm flipH="1">
            <a:off x="7104994" y="4529959"/>
            <a:ext cx="107205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ruta 6">
            <a:extLst>
              <a:ext uri="{FF2B5EF4-FFF2-40B4-BE49-F238E27FC236}">
                <a16:creationId xmlns:a16="http://schemas.microsoft.com/office/drawing/2014/main" id="{28981017-B341-4346-BDF0-C962ED6E5416}"/>
              </a:ext>
            </a:extLst>
          </p:cNvPr>
          <p:cNvSpPr txBox="1"/>
          <p:nvPr/>
        </p:nvSpPr>
        <p:spPr>
          <a:xfrm>
            <a:off x="8471338" y="434529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Välj </a:t>
            </a:r>
            <a:r>
              <a:rPr lang="sv-SE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Baseline</a:t>
            </a:r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790186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71EA01A6-1BF8-4D87-8BB1-14A80C9F4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93CC2A73-7FF7-4EED-9056-AD5CE81794A2}"/>
              </a:ext>
            </a:extLst>
          </p:cNvPr>
          <p:cNvSpPr txBox="1"/>
          <p:nvPr/>
        </p:nvSpPr>
        <p:spPr>
          <a:xfrm>
            <a:off x="8828690" y="2228193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Fyll i denna sida </a:t>
            </a:r>
          </a:p>
        </p:txBody>
      </p:sp>
    </p:spTree>
    <p:extLst>
      <p:ext uri="{BB962C8B-B14F-4D97-AF65-F5344CB8AC3E}">
        <p14:creationId xmlns:p14="http://schemas.microsoft.com/office/powerpoint/2010/main" val="1070153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767BA64-1150-492B-B72B-8BA948C5B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F5CA5419-A379-489B-AF6A-2A2D55FB521D}"/>
              </a:ext>
            </a:extLst>
          </p:cNvPr>
          <p:cNvSpPr txBox="1"/>
          <p:nvPr/>
        </p:nvSpPr>
        <p:spPr>
          <a:xfrm>
            <a:off x="8555421" y="2060028"/>
            <a:ext cx="355738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När alla uppgifter är ifyllda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markera sidan som </a:t>
            </a:r>
            <a:r>
              <a:rPr lang="sv-SE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complete</a:t>
            </a:r>
            <a:endParaRPr lang="sv-SE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sv-SE" dirty="0">
                <a:solidFill>
                  <a:srgbClr val="FF0000"/>
                </a:solidFill>
              </a:rPr>
              <a:t>och kryssa i </a:t>
            </a:r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Lock.</a:t>
            </a:r>
          </a:p>
          <a:p>
            <a:pPr algn="l"/>
            <a:endParaRPr lang="sv-SE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sv-SE" dirty="0">
                <a:solidFill>
                  <a:srgbClr val="FF0000"/>
                </a:solidFill>
              </a:rPr>
              <a:t>Tryck sedan på: </a:t>
            </a:r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Save and</a:t>
            </a:r>
          </a:p>
          <a:p>
            <a:pPr algn="l"/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Exit form </a:t>
            </a:r>
            <a:r>
              <a:rPr lang="sv-SE" dirty="0">
                <a:solidFill>
                  <a:srgbClr val="FF0000"/>
                </a:solidFill>
              </a:rPr>
              <a:t>så kommer du tillbaka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och kan välja vilket formulär du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 ska fylla i.</a:t>
            </a:r>
          </a:p>
        </p:txBody>
      </p:sp>
    </p:spTree>
    <p:extLst>
      <p:ext uri="{BB962C8B-B14F-4D97-AF65-F5344CB8AC3E}">
        <p14:creationId xmlns:p14="http://schemas.microsoft.com/office/powerpoint/2010/main" val="4023746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CD97490C-A763-4E2E-9D85-FD50819BF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7" name="Rak pilkoppling 6">
            <a:extLst>
              <a:ext uri="{FF2B5EF4-FFF2-40B4-BE49-F238E27FC236}">
                <a16:creationId xmlns:a16="http://schemas.microsoft.com/office/drawing/2014/main" id="{91664995-E275-43DF-A316-68A28AD25C7D}"/>
              </a:ext>
            </a:extLst>
          </p:cNvPr>
          <p:cNvCxnSpPr>
            <a:cxnSpLocks/>
          </p:cNvCxnSpPr>
          <p:nvPr/>
        </p:nvCxnSpPr>
        <p:spPr>
          <a:xfrm flipH="1">
            <a:off x="7262648" y="4498428"/>
            <a:ext cx="128226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E2804F45-4A66-41C6-84FF-1C3AC97B3F41}"/>
              </a:ext>
            </a:extLst>
          </p:cNvPr>
          <p:cNvSpPr txBox="1"/>
          <p:nvPr/>
        </p:nvSpPr>
        <p:spPr>
          <a:xfrm>
            <a:off x="8891752" y="4313762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Välj randomisering</a:t>
            </a:r>
          </a:p>
        </p:txBody>
      </p:sp>
    </p:spTree>
    <p:extLst>
      <p:ext uri="{BB962C8B-B14F-4D97-AF65-F5344CB8AC3E}">
        <p14:creationId xmlns:p14="http://schemas.microsoft.com/office/powerpoint/2010/main" val="3119874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9233C7E-2BB8-4B62-A194-44D68B557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D378EB28-3052-4359-A58F-F0DE0AFF1EA9}"/>
              </a:ext>
            </a:extLst>
          </p:cNvPr>
          <p:cNvSpPr txBox="1"/>
          <p:nvPr/>
        </p:nvSpPr>
        <p:spPr>
          <a:xfrm>
            <a:off x="8776138" y="1534510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Svara på frågan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41598E6-4E8A-48DD-A2BC-28ED149EB021}"/>
              </a:ext>
            </a:extLst>
          </p:cNvPr>
          <p:cNvSpPr txBox="1"/>
          <p:nvPr/>
        </p:nvSpPr>
        <p:spPr>
          <a:xfrm>
            <a:off x="8692055" y="3132083"/>
            <a:ext cx="2877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Svara ja och en knapp för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Randomisering öppnas</a:t>
            </a:r>
          </a:p>
        </p:txBody>
      </p:sp>
    </p:spTree>
    <p:extLst>
      <p:ext uri="{BB962C8B-B14F-4D97-AF65-F5344CB8AC3E}">
        <p14:creationId xmlns:p14="http://schemas.microsoft.com/office/powerpoint/2010/main" val="1726288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E011719-3BEC-4A6C-A3A8-71B33B1FC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291662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BA3AA008-6469-4CF9-9D97-B52C9AC0CBF7}"/>
              </a:ext>
            </a:extLst>
          </p:cNvPr>
          <p:cNvSpPr txBox="1"/>
          <p:nvPr/>
        </p:nvSpPr>
        <p:spPr>
          <a:xfrm>
            <a:off x="9091448" y="4046483"/>
            <a:ext cx="2356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Tryck på </a:t>
            </a:r>
            <a:r>
              <a:rPr lang="sv-SE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Randomize</a:t>
            </a:r>
            <a:endParaRPr lang="sv-SE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46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7D739DA3-837C-4C17-9AA2-E7F8FBF9F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A310C21D-C2E8-4F18-943E-68B2F962EDE9}"/>
              </a:ext>
            </a:extLst>
          </p:cNvPr>
          <p:cNvSpPr txBox="1"/>
          <p:nvPr/>
        </p:nvSpPr>
        <p:spPr>
          <a:xfrm>
            <a:off x="9722069" y="3647090"/>
            <a:ext cx="23006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Välj ditt eget sjukhus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och tryck på </a:t>
            </a:r>
          </a:p>
          <a:p>
            <a:pPr algn="l"/>
            <a:r>
              <a:rPr lang="sv-SE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Randomize</a:t>
            </a:r>
            <a:endParaRPr lang="sv-SE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03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B63DD0CE-E68D-471E-A301-DD486774C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B898C93B-D70B-4369-A186-9F2AC9DC19F0}"/>
              </a:ext>
            </a:extLst>
          </p:cNvPr>
          <p:cNvSpPr txBox="1"/>
          <p:nvPr/>
        </p:nvSpPr>
        <p:spPr>
          <a:xfrm>
            <a:off x="8177048" y="1135118"/>
            <a:ext cx="28392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Systemet talar om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 vilken grupp patienten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hamnat i. I detta exempel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ska patienten ha plåster</a:t>
            </a:r>
          </a:p>
        </p:txBody>
      </p:sp>
    </p:spTree>
    <p:extLst>
      <p:ext uri="{BB962C8B-B14F-4D97-AF65-F5344CB8AC3E}">
        <p14:creationId xmlns:p14="http://schemas.microsoft.com/office/powerpoint/2010/main" val="1498871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0866BFF9-1080-41B8-B4FC-C20E72759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4" y="136634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4CB8E2AB-D1A9-4C27-AD72-AEF3A091CEE8}"/>
              </a:ext>
            </a:extLst>
          </p:cNvPr>
          <p:cNvSpPr txBox="1"/>
          <p:nvPr/>
        </p:nvSpPr>
        <p:spPr>
          <a:xfrm>
            <a:off x="10047891" y="1883338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Då öppnas denna sida</a:t>
            </a:r>
          </a:p>
        </p:txBody>
      </p:sp>
      <p:cxnSp>
        <p:nvCxnSpPr>
          <p:cNvPr id="6" name="Rak pilkoppling 5">
            <a:extLst>
              <a:ext uri="{FF2B5EF4-FFF2-40B4-BE49-F238E27FC236}">
                <a16:creationId xmlns:a16="http://schemas.microsoft.com/office/drawing/2014/main" id="{6E770B63-50C5-4C8E-9A9E-BBBF1C27DEDE}"/>
              </a:ext>
            </a:extLst>
          </p:cNvPr>
          <p:cNvCxnSpPr>
            <a:cxnSpLocks/>
          </p:cNvCxnSpPr>
          <p:nvPr/>
        </p:nvCxnSpPr>
        <p:spPr>
          <a:xfrm flipH="1" flipV="1">
            <a:off x="10047891" y="2701160"/>
            <a:ext cx="620109" cy="3363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79D113F6-5750-48CB-8CD9-FB031BDCC9DE}"/>
              </a:ext>
            </a:extLst>
          </p:cNvPr>
          <p:cNvSpPr txBox="1"/>
          <p:nvPr/>
        </p:nvSpPr>
        <p:spPr>
          <a:xfrm>
            <a:off x="10857186" y="3037490"/>
            <a:ext cx="171072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Fyll i numret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(6 siffror)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som står på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baksidan av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e-</a:t>
            </a:r>
            <a:r>
              <a:rPr lang="sv-SE" dirty="0" err="1">
                <a:solidFill>
                  <a:srgbClr val="FF0000"/>
                </a:solidFill>
              </a:rPr>
              <a:t>patchen</a:t>
            </a:r>
            <a:endParaRPr lang="sv-SE" dirty="0">
              <a:solidFill>
                <a:srgbClr val="FF0000"/>
              </a:solidFill>
            </a:endParaRPr>
          </a:p>
          <a:p>
            <a:pPr algn="l"/>
            <a:r>
              <a:rPr lang="sv-SE" dirty="0">
                <a:solidFill>
                  <a:srgbClr val="FF0000"/>
                </a:solidFill>
              </a:rPr>
              <a:t>Markera sidan </a:t>
            </a:r>
          </a:p>
          <a:p>
            <a:pPr algn="l"/>
            <a:r>
              <a:rPr lang="sv-SE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Complete</a:t>
            </a:r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och</a:t>
            </a:r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Lock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Tryck sedan </a:t>
            </a:r>
          </a:p>
          <a:p>
            <a:pPr algn="l"/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Save and </a:t>
            </a:r>
          </a:p>
          <a:p>
            <a:pPr algn="l"/>
            <a:r>
              <a:rPr lang="sv-SE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Exit Form</a:t>
            </a:r>
          </a:p>
        </p:txBody>
      </p:sp>
    </p:spTree>
    <p:extLst>
      <p:ext uri="{BB962C8B-B14F-4D97-AF65-F5344CB8AC3E}">
        <p14:creationId xmlns:p14="http://schemas.microsoft.com/office/powerpoint/2010/main" val="3590544176"/>
      </p:ext>
    </p:extLst>
  </p:cSld>
  <p:clrMapOvr>
    <a:masterClrMapping/>
  </p:clrMapOvr>
</p:sld>
</file>

<file path=ppt/theme/theme1.xml><?xml version="1.0" encoding="utf-8"?>
<a:theme xmlns:a="http://schemas.openxmlformats.org/drawingml/2006/main" name="Danderyd Sjukhus">
  <a:themeElements>
    <a:clrScheme name="Danderyd Sjukhu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7F71"/>
      </a:accent1>
      <a:accent2>
        <a:srgbClr val="BDD5CC"/>
      </a:accent2>
      <a:accent3>
        <a:srgbClr val="00425C"/>
      </a:accent3>
      <a:accent4>
        <a:srgbClr val="C8D6DF"/>
      </a:accent4>
      <a:accent5>
        <a:srgbClr val="F0C146"/>
      </a:accent5>
      <a:accent6>
        <a:srgbClr val="C4043F"/>
      </a:accent6>
      <a:hlink>
        <a:srgbClr val="0563C1"/>
      </a:hlink>
      <a:folHlink>
        <a:srgbClr val="954F72"/>
      </a:folHlink>
    </a:clrScheme>
    <a:fontScheme name="Danderyd Sjukhus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bg1">
                <a:lumMod val="95000"/>
                <a:lumOff val="5000"/>
              </a:schemeClr>
            </a:solidFill>
          </a:defRPr>
        </a:defPPr>
      </a:lstStyle>
    </a:txDef>
  </a:objectDefaults>
  <a:extraClrSchemeLst/>
  <a:custClrLst>
    <a:custClr name="Mörkblågrön 1">
      <a:srgbClr val="017F71"/>
    </a:custClr>
    <a:custClr name="Pastellgrön">
      <a:srgbClr val="BDD5CC"/>
    </a:custClr>
    <a:custClr name="Mörkblågrön 3">
      <a:srgbClr val="00425C"/>
    </a:custClr>
    <a:custClr name="Isblå">
      <a:srgbClr val="C8D6DF"/>
    </a:custClr>
    <a:custClr name="Mellanbrun 1">
      <a:srgbClr val="A89C94"/>
    </a:custClr>
    <a:custClr name="Mellanbrun 2">
      <a:srgbClr val="D8D1CA"/>
    </a:custClr>
    <a:custClr name="Guld">
      <a:srgbClr val="F0C146"/>
    </a:custClr>
    <a:custClr name="Ljusgul">
      <a:srgbClr val="F7E6AD"/>
    </a:custClr>
    <a:custClr name="Röd">
      <a:srgbClr val="C4043F"/>
    </a:custClr>
  </a:custClrLst>
  <a:extLst>
    <a:ext uri="{05A4C25C-085E-4340-85A3-A5531E510DB2}">
      <thm15:themeFamily xmlns:thm15="http://schemas.microsoft.com/office/thememl/2012/main" name="Blank.potx" id="{73054754-7881-4243-AFEE-A3D251C6E0E1}" vid="{41E33F35-CFAA-4473-94A4-0DF92208E5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82</TotalTime>
  <Words>187</Words>
  <Application>Microsoft Office PowerPoint</Application>
  <PresentationFormat>Bredbild</PresentationFormat>
  <Paragraphs>47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19" baseType="lpstr">
      <vt:lpstr>Arial</vt:lpstr>
      <vt:lpstr>Lato</vt:lpstr>
      <vt:lpstr>Danderyd Sjukhus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Eva Isaksson</dc:creator>
  <cp:lastModifiedBy>Nina Greilert Norin</cp:lastModifiedBy>
  <cp:revision>13</cp:revision>
  <dcterms:created xsi:type="dcterms:W3CDTF">2022-02-28T09:41:16Z</dcterms:created>
  <dcterms:modified xsi:type="dcterms:W3CDTF">2022-02-28T18:17:52Z</dcterms:modified>
</cp:coreProperties>
</file>