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3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F43AA-4A85-4C19-B5A5-491D88733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483897C-9F58-49AD-A74B-EABE97DDC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F3332E-22E0-47AD-A84F-EA81C1A08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EF0E2D-086F-4793-BFE8-D62498B3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59E46F-EC0A-4167-9775-9A64924A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49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263006-1C3A-467F-82AB-590CFD18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6E8122-7590-47C9-ACDF-0B9B91786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58DF34-D888-4090-BD9F-E31B60A4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75FB39-8681-4911-A2A3-B6ED4088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CC2D14F-E0D5-4ED2-8EAC-A559DEE64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602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C07ED6-79AE-47C3-84AD-837E85AA8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DD3D61-4BC8-471D-B439-0B085524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51DB2C-0430-44F0-85D5-5572DE4D0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B302C2-0D7F-4BC1-BEE0-5BBF87E6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91A5B6-EE04-4535-88BB-332A7C21E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7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013E00-A117-4F0A-92BB-87F8CC73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66BA11-1351-45C8-8AE0-A21DF8A8C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170E077-FD2F-4C48-B63F-904A26EA2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119039-FB5B-43CA-9EF7-B7D1FC781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D2356E3-3955-47C1-9E80-96BECC0A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8F134E-227C-4D06-B7C2-CE8C345B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258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A08D22-E569-4530-8CCE-4699858C3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2E616DA-3369-4905-ADDE-0E6A17A53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A140EEA-E203-411A-A4A2-BEA78AED7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0AA5819-DE68-43FA-A8AC-B510BDBAA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2A082D7-E39E-4D4F-97A1-C37660AFC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E502D97-6967-48FB-B752-A941CD02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C632765-7453-4162-9E9D-DD023710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E83316C-7A9F-4F9F-9189-B346D641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562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0A590E-D0E7-4663-921F-3B74169BF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CBAA105-ED64-4778-BA1C-AFA4B7956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49072A-3BA3-4923-83A1-CF1251DD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A8F475E-DA50-4927-BEB0-0EC603AB9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740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B2C7C69-ABB9-4082-B0BB-17B4AA6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F2B5EF7-A4A8-4E53-8C8D-3D2151955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C5AAC4E-C90B-4526-8946-3839BC376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0360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512520-7754-4DC8-AA7A-4C7A6E41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80E2A9-9733-4AC9-AF57-6DEF89AD4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5BBF47-751C-4A9D-A3EE-1F8E3987E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582639-076B-40DD-9534-F5AE74820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0AE3D32-F159-40B2-B80B-277515536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B4BF72-5C15-411E-A338-A493CAFD7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69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2D36F1-325A-420C-A3C7-648852049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00529A2-6385-4BCA-B29D-8E2CE5568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E27707A-51E9-4950-84F8-D8BB1AC41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B8772CA-B42E-408B-94C7-63B99BB2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EDFDB5-C547-42AB-8E9F-CAF6B53CB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A0721D-8F6E-4998-84FD-D65F8E70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81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4154C3-8BD1-40DC-B993-18369120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9A36DF4-D3E3-499E-BBDA-2561E27EE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DE2C1A-B8C4-4DC1-BED6-E0D53D027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F715CF-ED5E-484E-B9F4-4E5884D8F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EAEF42-4C90-45A3-B9C7-1AE7A48C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178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8414092-4EED-4EB9-8458-B3D681FEB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37D7171-1376-47C2-8EB5-714B02A84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D744F8-7BF4-4EE9-BF3D-52647EEE0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0D84AE-1DD0-4DD4-B1F3-95E65785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AE5F3E-853F-487C-BBDD-2FC0BBF7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62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0D3410-2D71-4F7C-BEC9-D18D9D437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9A3E940-440F-402C-BF68-234688283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CD11DD-B42A-4618-8E1D-4C2B92C452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4AE0B-9B82-46A0-BCEF-A606CF53EC81}" type="datetimeFigureOut">
              <a:rPr lang="sv-SE" smtClean="0"/>
              <a:t>2022-03-01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BD0351-F998-41C1-A733-F28BF88E4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58A4DF-2AEC-443D-A331-C54051FD4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7D2C5-0A61-4776-B986-2CB97421C8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537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3E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B31C3905-7822-413C-A605-239BCD583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1" y="4061852"/>
            <a:ext cx="3726545" cy="1863272"/>
          </a:xfrm>
          <a:prstGeom prst="rect">
            <a:avLst/>
          </a:prstGeom>
        </p:spPr>
      </p:pic>
      <p:pic>
        <p:nvPicPr>
          <p:cNvPr id="15" name="Platshållare för innehåll 4">
            <a:extLst>
              <a:ext uri="{FF2B5EF4-FFF2-40B4-BE49-F238E27FC236}">
                <a16:creationId xmlns:a16="http://schemas.microsoft.com/office/drawing/2014/main" id="{0941B92D-E08F-49C7-AAFB-467C31E0E7B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1" y="437251"/>
            <a:ext cx="3601525" cy="3187350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1AEF1F57-E9EC-41BE-A52A-1629E34D70F5}"/>
              </a:ext>
            </a:extLst>
          </p:cNvPr>
          <p:cNvSpPr txBox="1"/>
          <p:nvPr/>
        </p:nvSpPr>
        <p:spPr>
          <a:xfrm>
            <a:off x="6602549" y="649435"/>
            <a:ext cx="5034784" cy="28752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>
              <a:lnSpc>
                <a:spcPct val="170000"/>
              </a:lnSpc>
              <a:spcAft>
                <a:spcPts val="600"/>
              </a:spcAft>
            </a:pPr>
            <a:r>
              <a:rPr lang="en-US" sz="8000" dirty="0" err="1"/>
              <a:t>En</a:t>
            </a:r>
            <a:r>
              <a:rPr lang="en-US" sz="8000" dirty="0"/>
              <a:t> </a:t>
            </a:r>
            <a:r>
              <a:rPr lang="en-US" sz="8000" dirty="0" err="1"/>
              <a:t>vetenskaplig</a:t>
            </a:r>
            <a:r>
              <a:rPr lang="en-US" sz="8000" dirty="0"/>
              <a:t> </a:t>
            </a:r>
            <a:r>
              <a:rPr lang="en-US" sz="8000" dirty="0" err="1"/>
              <a:t>studie</a:t>
            </a:r>
            <a:r>
              <a:rPr lang="en-US" sz="8000" dirty="0"/>
              <a:t> </a:t>
            </a:r>
            <a:r>
              <a:rPr lang="en-US" sz="8000" dirty="0" err="1">
                <a:effectLst/>
              </a:rPr>
              <a:t>som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går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ut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på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att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studera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två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olika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metoder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att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upptäcka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förmaksflimmer</a:t>
            </a:r>
            <a:r>
              <a:rPr lang="en-US" sz="8000" dirty="0">
                <a:effectLst/>
              </a:rPr>
              <a:t> hos </a:t>
            </a:r>
            <a:r>
              <a:rPr lang="en-US" sz="8000" dirty="0" err="1">
                <a:effectLst/>
              </a:rPr>
              <a:t>personer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som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drabbats</a:t>
            </a:r>
            <a:r>
              <a:rPr lang="en-US" sz="8000" dirty="0">
                <a:effectLst/>
              </a:rPr>
              <a:t> av </a:t>
            </a:r>
            <a:r>
              <a:rPr lang="en-US" sz="8000" dirty="0" err="1">
                <a:effectLst/>
              </a:rPr>
              <a:t>slaganfall</a:t>
            </a:r>
            <a:r>
              <a:rPr lang="en-US" sz="8000" dirty="0">
                <a:effectLst/>
              </a:rPr>
              <a:t> (stroke) </a:t>
            </a:r>
            <a:r>
              <a:rPr lang="en-US" sz="8000" dirty="0" err="1">
                <a:effectLst/>
              </a:rPr>
              <a:t>eller</a:t>
            </a:r>
            <a:r>
              <a:rPr lang="en-US" sz="8000" dirty="0">
                <a:effectLst/>
              </a:rPr>
              <a:t> TIA (</a:t>
            </a:r>
            <a:r>
              <a:rPr lang="en-US" sz="8000" dirty="0" err="1">
                <a:effectLst/>
              </a:rPr>
              <a:t>övergående</a:t>
            </a:r>
            <a:r>
              <a:rPr lang="en-US" sz="8000" dirty="0">
                <a:effectLst/>
              </a:rPr>
              <a:t> stroke). </a:t>
            </a:r>
            <a:r>
              <a:rPr lang="sv-SE" sz="8000" dirty="0">
                <a:effectLst/>
                <a:ea typeface="Times New Roman" panose="02020603050405020304" pitchFamily="18" charset="0"/>
              </a:rPr>
              <a:t>I detta forskningsprojekt lottas man till ett av två alternativ: standardutredning eller utökad utredning. Utökad utredning består av långtids-EKG med så kallat plåster-EKG under 14 dagar vid två tillfällen. </a:t>
            </a:r>
          </a:p>
          <a:p>
            <a:pPr>
              <a:lnSpc>
                <a:spcPct val="170000"/>
              </a:lnSpc>
            </a:pPr>
            <a:r>
              <a:rPr lang="en-US" sz="8000" dirty="0" err="1">
                <a:effectLst/>
              </a:rPr>
              <a:t>Studien</a:t>
            </a:r>
            <a:r>
              <a:rPr lang="en-US" sz="8000" dirty="0">
                <a:effectLst/>
              </a:rPr>
              <a:t> </a:t>
            </a:r>
            <a:r>
              <a:rPr lang="en-US" sz="8000" dirty="0" err="1">
                <a:effectLst/>
              </a:rPr>
              <a:t>drivs</a:t>
            </a:r>
            <a:r>
              <a:rPr lang="en-US" sz="8000" dirty="0">
                <a:effectLst/>
              </a:rPr>
              <a:t> av Karolinska Institutet och </a:t>
            </a:r>
            <a:r>
              <a:rPr lang="en-US" sz="8000" dirty="0" err="1">
                <a:effectLst/>
              </a:rPr>
              <a:t>är</a:t>
            </a:r>
            <a:r>
              <a:rPr lang="en-US" sz="8000" dirty="0">
                <a:effectLst/>
              </a:rPr>
              <a:t> </a:t>
            </a:r>
          </a:p>
          <a:p>
            <a:pPr>
              <a:lnSpc>
                <a:spcPct val="170000"/>
              </a:lnSpc>
            </a:pPr>
            <a:r>
              <a:rPr lang="sv-SE" sz="8000" dirty="0">
                <a:effectLst/>
                <a:ea typeface="Times New Roman" panose="02020603050405020304" pitchFamily="18" charset="0"/>
              </a:rPr>
              <a:t>godkänd av Etikprövningsmyndigheten. </a:t>
            </a:r>
          </a:p>
          <a:p>
            <a:pPr>
              <a:lnSpc>
                <a:spcPct val="170000"/>
              </a:lnSpc>
              <a:spcAft>
                <a:spcPts val="600"/>
              </a:spcAft>
            </a:pP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898DF8C-E59A-4632-BCF9-9EF029E602B3}"/>
              </a:ext>
            </a:extLst>
          </p:cNvPr>
          <p:cNvSpPr txBox="1"/>
          <p:nvPr/>
        </p:nvSpPr>
        <p:spPr>
          <a:xfrm>
            <a:off x="6805749" y="6208565"/>
            <a:ext cx="416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Läs mer på vår hemsida: </a:t>
            </a:r>
            <a:r>
              <a:rPr lang="sv-S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www.afspice.com</a:t>
            </a:r>
          </a:p>
        </p:txBody>
      </p:sp>
    </p:spTree>
    <p:extLst>
      <p:ext uri="{BB962C8B-B14F-4D97-AF65-F5344CB8AC3E}">
        <p14:creationId xmlns:p14="http://schemas.microsoft.com/office/powerpoint/2010/main" val="2324617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84</Words>
  <Application>Microsoft Office PowerPoint</Application>
  <PresentationFormat>Bredbild</PresentationFormat>
  <Paragraphs>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Eva Isaksson</dc:creator>
  <cp:lastModifiedBy>Eva Isaksson</cp:lastModifiedBy>
  <cp:revision>9</cp:revision>
  <dcterms:created xsi:type="dcterms:W3CDTF">2022-03-01T10:11:52Z</dcterms:created>
  <dcterms:modified xsi:type="dcterms:W3CDTF">2022-03-01T14:48:35Z</dcterms:modified>
</cp:coreProperties>
</file>