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16256000"/>
  <p:notesSz cx="6669088" cy="987266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38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A00AD8-6EDC-4075-A0CF-E875F4121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60416"/>
            <a:ext cx="91440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0942129-DD68-49C5-A5BF-39B382471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38166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8" indent="0" algn="ctr">
              <a:buNone/>
              <a:defRPr sz="2667"/>
            </a:lvl2pPr>
            <a:lvl3pPr marL="1219215" indent="0" algn="ctr">
              <a:buNone/>
              <a:defRPr sz="2400"/>
            </a:lvl3pPr>
            <a:lvl4pPr marL="1828823" indent="0" algn="ctr">
              <a:buNone/>
              <a:defRPr sz="2133"/>
            </a:lvl4pPr>
            <a:lvl5pPr marL="2438431" indent="0" algn="ctr">
              <a:buNone/>
              <a:defRPr sz="2133"/>
            </a:lvl5pPr>
            <a:lvl6pPr marL="3048038" indent="0" algn="ctr">
              <a:buNone/>
              <a:defRPr sz="2133"/>
            </a:lvl6pPr>
            <a:lvl7pPr marL="3657646" indent="0" algn="ctr">
              <a:buNone/>
              <a:defRPr sz="2133"/>
            </a:lvl7pPr>
            <a:lvl8pPr marL="4267253" indent="0" algn="ctr">
              <a:buNone/>
              <a:defRPr sz="2133"/>
            </a:lvl8pPr>
            <a:lvl9pPr marL="4876861" indent="0" algn="ctr">
              <a:buNone/>
              <a:defRPr sz="2133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2C6AC21-2F4F-425D-B762-EF2374EB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9CBA03-7091-40C5-8EEA-AF6E809FC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EFA2AD5-7DEF-44EB-9099-636A3068B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724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EB5CDF-4386-4902-9B2A-1D5845C7B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F0BC71-2A10-4AD6-BF9D-A4F52E012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FCF25AF-A925-48B8-9B13-A5C3BF171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2753C-3294-4AF4-A28E-825DAEA3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8605BE-4606-4A86-96C2-C27E86C1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09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6DC75E-E294-4F09-ADD1-E854E61B4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4052713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D1BEA58-C061-4E59-BC2D-31A5DF585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10878730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08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21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82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431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803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64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25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861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EA454B-B16C-4F5E-9131-9C91A55E6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63F060-A727-43F6-8836-2E4FBF94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BF9129D-EAC9-447E-9F9C-3B4B4593C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913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787E6E-1C12-411C-8694-37290B911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FB1C4C-C52E-4129-9147-B23AE195E1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4327408"/>
            <a:ext cx="5181600" cy="103142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753CA7-20A6-44CB-B73F-C7FB400E7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4327408"/>
            <a:ext cx="5181600" cy="103142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FB58F74-EE84-4D29-B5E5-8FBD5E72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AF46627-DDD9-4C39-ADEF-FC253B6AC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1CD60F5-7C87-44AC-B12D-5A54D5D26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5481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B24F1A-6940-474B-A5DF-D7F895BB5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865483"/>
            <a:ext cx="10515600" cy="31420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8F54761-07FA-4DBC-9B97-665CC4817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3984979"/>
            <a:ext cx="5157787" cy="195297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5" indent="0">
              <a:buNone/>
              <a:defRPr sz="2400" b="1"/>
            </a:lvl3pPr>
            <a:lvl4pPr marL="1828823" indent="0">
              <a:buNone/>
              <a:defRPr sz="2133" b="1"/>
            </a:lvl4pPr>
            <a:lvl5pPr marL="2438431" indent="0">
              <a:buNone/>
              <a:defRPr sz="2133" b="1"/>
            </a:lvl5pPr>
            <a:lvl6pPr marL="3048038" indent="0">
              <a:buNone/>
              <a:defRPr sz="2133" b="1"/>
            </a:lvl6pPr>
            <a:lvl7pPr marL="3657646" indent="0">
              <a:buNone/>
              <a:defRPr sz="2133" b="1"/>
            </a:lvl7pPr>
            <a:lvl8pPr marL="4267253" indent="0">
              <a:buNone/>
              <a:defRPr sz="2133" b="1"/>
            </a:lvl8pPr>
            <a:lvl9pPr marL="4876861" indent="0">
              <a:buNone/>
              <a:defRPr sz="2133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498DC03-4FC4-428A-87B7-0F61AEC06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5937958"/>
            <a:ext cx="5157787" cy="87338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8E098E5-24CA-4C48-9EF5-95823AC1D3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3984979"/>
            <a:ext cx="5183188" cy="195297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5" indent="0">
              <a:buNone/>
              <a:defRPr sz="2400" b="1"/>
            </a:lvl3pPr>
            <a:lvl4pPr marL="1828823" indent="0">
              <a:buNone/>
              <a:defRPr sz="2133" b="1"/>
            </a:lvl4pPr>
            <a:lvl5pPr marL="2438431" indent="0">
              <a:buNone/>
              <a:defRPr sz="2133" b="1"/>
            </a:lvl5pPr>
            <a:lvl6pPr marL="3048038" indent="0">
              <a:buNone/>
              <a:defRPr sz="2133" b="1"/>
            </a:lvl6pPr>
            <a:lvl7pPr marL="3657646" indent="0">
              <a:buNone/>
              <a:defRPr sz="2133" b="1"/>
            </a:lvl7pPr>
            <a:lvl8pPr marL="4267253" indent="0">
              <a:buNone/>
              <a:defRPr sz="2133" b="1"/>
            </a:lvl8pPr>
            <a:lvl9pPr marL="4876861" indent="0">
              <a:buNone/>
              <a:defRPr sz="2133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D7D4EC0-3E83-4999-B0DD-5D0B6132A6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5937958"/>
            <a:ext cx="5183188" cy="873383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D9A0DAF-952C-47A1-BD01-EA24C62C3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453A5E5-169C-484F-81D7-4FDDDE2E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59359CF-035D-434D-A765-4A5738176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7567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8B5C7F-FF79-4B6B-888C-7E15F354E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2AF3A97-4071-4C91-8898-1D471E5CA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86201AE-5924-43C1-AA4B-38E79933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2BA6263-124C-4A29-8599-AF2CB23C3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4351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3FCF712-90FE-4D05-80BD-DB0717B23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6081E14-45A9-4270-8295-C522C0DD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E09FF35-EF7B-4760-A36D-C21E8E286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3433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582E63-22BC-4C6D-AB5C-5140868B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D9CF386-1EB8-4DF6-91CC-170F2843E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2340564"/>
            <a:ext cx="6172201" cy="11552296"/>
          </a:xfrm>
        </p:spPr>
        <p:txBody>
          <a:bodyPr/>
          <a:lstStyle>
            <a:lvl1pPr>
              <a:defRPr sz="4267"/>
            </a:lvl1pPr>
            <a:lvl2pPr>
              <a:defRPr sz="3734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9AE110A-F848-4251-BEE6-6A9A69D1F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608" indent="0">
              <a:buNone/>
              <a:defRPr sz="1867"/>
            </a:lvl2pPr>
            <a:lvl3pPr marL="1219215" indent="0">
              <a:buNone/>
              <a:defRPr sz="1600"/>
            </a:lvl3pPr>
            <a:lvl4pPr marL="1828823" indent="0">
              <a:buNone/>
              <a:defRPr sz="1334"/>
            </a:lvl4pPr>
            <a:lvl5pPr marL="2438431" indent="0">
              <a:buNone/>
              <a:defRPr sz="1334"/>
            </a:lvl5pPr>
            <a:lvl6pPr marL="3048038" indent="0">
              <a:buNone/>
              <a:defRPr sz="1334"/>
            </a:lvl6pPr>
            <a:lvl7pPr marL="3657646" indent="0">
              <a:buNone/>
              <a:defRPr sz="1334"/>
            </a:lvl7pPr>
            <a:lvl8pPr marL="4267253" indent="0">
              <a:buNone/>
              <a:defRPr sz="1334"/>
            </a:lvl8pPr>
            <a:lvl9pPr marL="4876861" indent="0">
              <a:buNone/>
              <a:defRPr sz="1334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FA00A2-13B9-4E5B-ACCA-07213BBAB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EA33C87-54CE-4559-87A6-B8CB8A7B5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306B8E6-C0F3-4C37-9A70-DF416A77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5452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5FC4CE-70C3-4431-9CB0-4C0711443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2DB4350-1347-4649-AB69-C3263BCC5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2340564"/>
            <a:ext cx="6172201" cy="11552296"/>
          </a:xfrm>
        </p:spPr>
        <p:txBody>
          <a:bodyPr/>
          <a:lstStyle>
            <a:lvl1pPr marL="0" indent="0">
              <a:buNone/>
              <a:defRPr sz="4267"/>
            </a:lvl1pPr>
            <a:lvl2pPr marL="609608" indent="0">
              <a:buNone/>
              <a:defRPr sz="3734"/>
            </a:lvl2pPr>
            <a:lvl3pPr marL="1219215" indent="0">
              <a:buNone/>
              <a:defRPr sz="3200"/>
            </a:lvl3pPr>
            <a:lvl4pPr marL="1828823" indent="0">
              <a:buNone/>
              <a:defRPr sz="2667"/>
            </a:lvl4pPr>
            <a:lvl5pPr marL="2438431" indent="0">
              <a:buNone/>
              <a:defRPr sz="2667"/>
            </a:lvl5pPr>
            <a:lvl6pPr marL="3048038" indent="0">
              <a:buNone/>
              <a:defRPr sz="2667"/>
            </a:lvl6pPr>
            <a:lvl7pPr marL="3657646" indent="0">
              <a:buNone/>
              <a:defRPr sz="2667"/>
            </a:lvl7pPr>
            <a:lvl8pPr marL="4267253" indent="0">
              <a:buNone/>
              <a:defRPr sz="2667"/>
            </a:lvl8pPr>
            <a:lvl9pPr marL="4876861" indent="0">
              <a:buNone/>
              <a:defRPr sz="2667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7C310DC-4D07-48AB-AE01-9DFA7EBEF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608" indent="0">
              <a:buNone/>
              <a:defRPr sz="1867"/>
            </a:lvl2pPr>
            <a:lvl3pPr marL="1219215" indent="0">
              <a:buNone/>
              <a:defRPr sz="1600"/>
            </a:lvl3pPr>
            <a:lvl4pPr marL="1828823" indent="0">
              <a:buNone/>
              <a:defRPr sz="1334"/>
            </a:lvl4pPr>
            <a:lvl5pPr marL="2438431" indent="0">
              <a:buNone/>
              <a:defRPr sz="1334"/>
            </a:lvl5pPr>
            <a:lvl6pPr marL="3048038" indent="0">
              <a:buNone/>
              <a:defRPr sz="1334"/>
            </a:lvl6pPr>
            <a:lvl7pPr marL="3657646" indent="0">
              <a:buNone/>
              <a:defRPr sz="1334"/>
            </a:lvl7pPr>
            <a:lvl8pPr marL="4267253" indent="0">
              <a:buNone/>
              <a:defRPr sz="1334"/>
            </a:lvl8pPr>
            <a:lvl9pPr marL="4876861" indent="0">
              <a:buNone/>
              <a:defRPr sz="1334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661B079-7714-48F1-A114-F5F1B9910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3887D08-A75F-424D-AD7F-21A9BEB73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5C725BE-8A29-47E8-BB64-2AD4A5A3F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2951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EA085C-A6FF-4148-ABC2-CA704016B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3A861EB-110A-43CC-9CF4-9EAC3C8BA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CAD749-4676-4DDC-A92C-AE7599F9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D1620FC-EAE0-49A1-A3A1-F2D38ED7A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0C3E57-3FA4-4EE0-B3B0-8EEE82AF2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255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0634A4B-A8B9-4C95-892E-A619FF488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899" cy="1377620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97EF88-D6FA-4338-843A-B4EB3A84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5481"/>
            <a:ext cx="7734301" cy="1377620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DECDCA-7539-4D69-A562-D50194A4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7BB298B-6ED3-43CE-AED6-FA38BCF7D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B22D436-77D3-42AC-BAF6-61E889A8D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31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16C81D9-5FD2-417F-9760-3B8EE1EC9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865483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9E0CB4A-967A-468D-8AA4-FED3EA450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4327408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9A9126-E23E-48E3-A290-5AC9444CF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C3542-74A2-45C7-940C-3FCC6F3A44AE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2ECC8E-289B-4296-BB56-61F01D87E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4F92E2-AF5A-49C8-927C-20476163F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034D6-9FA5-49CC-866B-62342A5FEA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341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19215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4" indent="-304804" algn="l" defTabSz="1219215" rtl="0" eaLnBrk="1" latinLnBrk="0" hangingPunct="1">
        <a:lnSpc>
          <a:spcPct val="90000"/>
        </a:lnSpc>
        <a:spcBef>
          <a:spcPts val="1334"/>
        </a:spcBef>
        <a:buFont typeface="Arial" panose="020B0604020202020204" pitchFamily="34" charset="0"/>
        <a:buChar char="•"/>
        <a:defRPr sz="3734" kern="1200">
          <a:solidFill>
            <a:schemeClr val="tx1"/>
          </a:solidFill>
          <a:latin typeface="+mn-lt"/>
          <a:ea typeface="+mn-ea"/>
          <a:cs typeface="+mn-cs"/>
        </a:defRPr>
      </a:lvl1pPr>
      <a:lvl2pPr marL="914411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19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627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35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42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50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57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65" indent="-304804" algn="l" defTabSz="121921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8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15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23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31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38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46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53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61" algn="l" defTabSz="12192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tshållare för innehåll 4">
            <a:extLst>
              <a:ext uri="{FF2B5EF4-FFF2-40B4-BE49-F238E27FC236}">
                <a16:creationId xmlns:a16="http://schemas.microsoft.com/office/drawing/2014/main" id="{38083CF9-6595-4C65-8223-089C0E5CF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73" y="548636"/>
            <a:ext cx="2234432" cy="197747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CA24B4C3-6722-4115-8611-49C823E92F8C}"/>
              </a:ext>
            </a:extLst>
          </p:cNvPr>
          <p:cNvSpPr txBox="1"/>
          <p:nvPr/>
        </p:nvSpPr>
        <p:spPr>
          <a:xfrm>
            <a:off x="1407402" y="3252672"/>
            <a:ext cx="9377195" cy="9130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sv-SE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Då kan det vara aktuellt med en studie som heter AF-SPICE som </a:t>
            </a:r>
            <a:r>
              <a:rPr lang="en-US" sz="2800" dirty="0"/>
              <a:t>där man studerar två olika metoder att upptäcka förmaksflimmer.</a:t>
            </a:r>
            <a:endParaRPr lang="sv-SE" sz="2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sv-SE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Vilka kan inte vara med?</a:t>
            </a:r>
            <a:endParaRPr lang="sv-SE" sz="2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6" indent="-457206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Känd diagnos av förmaksflimmer</a:t>
            </a:r>
          </a:p>
          <a:p>
            <a:pPr marL="457206" indent="-457206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Kontraindikation mot proppförebyggande läkemedel (antikoagulantia)</a:t>
            </a:r>
          </a:p>
          <a:p>
            <a:pPr marL="457206" indent="-457206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Indikation för proppförebyggande läkemedel (antikoagulantia) som inte är förmaksflimmer</a:t>
            </a:r>
          </a:p>
          <a:p>
            <a:pPr marL="457206" indent="-457206">
              <a:lnSpc>
                <a:spcPct val="150000"/>
              </a:lnSpc>
              <a:spcAft>
                <a:spcPts val="1600"/>
              </a:spcAft>
              <a:buFont typeface="Symbol" panose="05050102010706020507" pitchFamily="18" charset="2"/>
              <a:buChar char=""/>
            </a:pPr>
            <a:r>
              <a:rPr lang="sv-SE" sz="2800">
                <a:ea typeface="Times New Roman" panose="02020603050405020304" pitchFamily="18" charset="0"/>
                <a:cs typeface="Times New Roman" panose="02020603050405020304" pitchFamily="18" charset="0"/>
              </a:rPr>
              <a:t>Förekomst </a:t>
            </a:r>
            <a:r>
              <a:rPr lang="sv-SE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av pacemaker, implanterbar defibrillator eller implanterad hjärtmonitor</a:t>
            </a:r>
          </a:p>
          <a:p>
            <a:pPr>
              <a:spcAft>
                <a:spcPts val="1600"/>
              </a:spcAft>
            </a:pPr>
            <a:r>
              <a:rPr lang="sv-SE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Ring: </a:t>
            </a:r>
            <a:r>
              <a:rPr lang="sv-SE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xxxxxxxx</a:t>
            </a:r>
            <a:r>
              <a:rPr lang="sv-SE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 eller meddela: </a:t>
            </a:r>
            <a:r>
              <a:rPr lang="sv-SE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xxxxx</a:t>
            </a:r>
            <a:r>
              <a:rPr lang="sv-SE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  tel.</a:t>
            </a:r>
          </a:p>
          <a:p>
            <a:pPr>
              <a:spcAft>
                <a:spcPts val="1600"/>
              </a:spcAft>
            </a:pPr>
            <a:r>
              <a:rPr lang="sv-SE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Läs mer på vår hemsida</a:t>
            </a:r>
            <a:r>
              <a:rPr lang="sv-SE" sz="4000" dirty="0"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v-SE" sz="4000" dirty="0">
                <a:solidFill>
                  <a:schemeClr val="accent1">
                    <a:lumMod val="60000"/>
                    <a:lumOff val="4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www.afspice.com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5ABEBE1-2CAF-45AC-8F54-EA5EDA8F9F3D}"/>
              </a:ext>
            </a:extLst>
          </p:cNvPr>
          <p:cNvSpPr txBox="1"/>
          <p:nvPr/>
        </p:nvSpPr>
        <p:spPr>
          <a:xfrm>
            <a:off x="2814805" y="875652"/>
            <a:ext cx="9137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dirty="0">
                <a:ea typeface="Times New Roman" panose="02020603050405020304" pitchFamily="18" charset="0"/>
                <a:cs typeface="Times New Roman" panose="02020603050405020304" pitchFamily="18" charset="0"/>
              </a:rPr>
              <a:t> Har du en patient som har haft stroke eller</a:t>
            </a:r>
          </a:p>
          <a:p>
            <a:r>
              <a:rPr lang="sv-SE" sz="4000" dirty="0">
                <a:ea typeface="Times New Roman" panose="02020603050405020304" pitchFamily="18" charset="0"/>
                <a:cs typeface="Times New Roman" panose="02020603050405020304" pitchFamily="18" charset="0"/>
              </a:rPr>
              <a:t> TIA och är </a:t>
            </a:r>
            <a:r>
              <a:rPr lang="sv-SE" sz="4000" u="sng" dirty="0"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sv-SE" sz="4000" dirty="0">
                <a:ea typeface="Times New Roman" panose="02020603050405020304" pitchFamily="18" charset="0"/>
                <a:cs typeface="Times New Roman" panose="02020603050405020304" pitchFamily="18" charset="0"/>
              </a:rPr>
              <a:t>70 år </a:t>
            </a:r>
            <a:endParaRPr lang="sv-SE" sz="4000" dirty="0"/>
          </a:p>
        </p:txBody>
      </p:sp>
    </p:spTree>
    <p:extLst>
      <p:ext uri="{BB962C8B-B14F-4D97-AF65-F5344CB8AC3E}">
        <p14:creationId xmlns:p14="http://schemas.microsoft.com/office/powerpoint/2010/main" val="1188131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96</Words>
  <Application>Microsoft Office PowerPoint</Application>
  <PresentationFormat>Anpassad</PresentationFormat>
  <Paragraphs>10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Eva Isaksson</dc:creator>
  <cp:lastModifiedBy>Nina Greilert Norin</cp:lastModifiedBy>
  <cp:revision>12</cp:revision>
  <cp:lastPrinted>2022-03-02T11:06:36Z</cp:lastPrinted>
  <dcterms:created xsi:type="dcterms:W3CDTF">2022-03-01T10:32:16Z</dcterms:created>
  <dcterms:modified xsi:type="dcterms:W3CDTF">2022-11-15T11:51:14Z</dcterms:modified>
</cp:coreProperties>
</file>